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57" r:id="rId2"/>
    <p:sldId id="267" r:id="rId3"/>
    <p:sldId id="259" r:id="rId4"/>
    <p:sldId id="260" r:id="rId5"/>
    <p:sldId id="261" r:id="rId6"/>
    <p:sldId id="277" r:id="rId7"/>
    <p:sldId id="281" r:id="rId8"/>
    <p:sldId id="280" r:id="rId9"/>
    <p:sldId id="279" r:id="rId10"/>
    <p:sldId id="271" r:id="rId11"/>
    <p:sldId id="275" r:id="rId12"/>
    <p:sldId id="262" r:id="rId13"/>
    <p:sldId id="263" r:id="rId14"/>
    <p:sldId id="264" r:id="rId15"/>
    <p:sldId id="266" r:id="rId16"/>
  </p:sldIdLst>
  <p:sldSz cx="9144000" cy="6858000" type="screen4x3"/>
  <p:notesSz cx="6858000" cy="9144000"/>
  <p:defaultTextStyle>
    <a:defPPr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08" d="100"/>
          <a:sy n="108" d="100"/>
        </p:scale>
        <p:origin x="1704" y="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DEBA2E-950D-3F4E-9B7D-DFF7271A6C41}" type="datetimeFigureOut">
              <a:rPr lang="it-IT" smtClean="0"/>
              <a:t>21/05/2017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91478A-5EF5-5447-BDFC-0B674FC5C211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272737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948ABB-79E5-6947-BBA6-AA503BB4D6F2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459693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91478A-5EF5-5447-BDFC-0B674FC5C211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938349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91478A-5EF5-5447-BDFC-0B674FC5C211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109399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D94D8-B518-8E4D-9428-5C487BAC9E7C}" type="datetimeFigureOut">
              <a:rPr lang="it-IT" smtClean="0"/>
              <a:t>21/05/2017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86AE1-3B05-9445-8678-55BCFB76FA17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995065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D94D8-B518-8E4D-9428-5C487BAC9E7C}" type="datetimeFigureOut">
              <a:rPr lang="it-IT" smtClean="0"/>
              <a:t>21/05/2017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86AE1-3B05-9445-8678-55BCFB76FA17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664312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D94D8-B518-8E4D-9428-5C487BAC9E7C}" type="datetimeFigureOut">
              <a:rPr lang="it-IT" smtClean="0"/>
              <a:t>21/05/2017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86AE1-3B05-9445-8678-55BCFB76FA17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169840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D94D8-B518-8E4D-9428-5C487BAC9E7C}" type="datetimeFigureOut">
              <a:rPr lang="it-IT" smtClean="0"/>
              <a:t>21/05/2017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86AE1-3B05-9445-8678-55BCFB76FA17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316709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D94D8-B518-8E4D-9428-5C487BAC9E7C}" type="datetimeFigureOut">
              <a:rPr lang="it-IT" smtClean="0"/>
              <a:t>21/05/2017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86AE1-3B05-9445-8678-55BCFB76FA17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197832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D94D8-B518-8E4D-9428-5C487BAC9E7C}" type="datetimeFigureOut">
              <a:rPr lang="it-IT" smtClean="0"/>
              <a:t>21/05/2017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86AE1-3B05-9445-8678-55BCFB76FA17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023140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D94D8-B518-8E4D-9428-5C487BAC9E7C}" type="datetimeFigureOut">
              <a:rPr lang="it-IT" smtClean="0"/>
              <a:t>21/05/2017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86AE1-3B05-9445-8678-55BCFB76FA17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621155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D94D8-B518-8E4D-9428-5C487BAC9E7C}" type="datetimeFigureOut">
              <a:rPr lang="it-IT" smtClean="0"/>
              <a:t>21/05/2017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86AE1-3B05-9445-8678-55BCFB76FA17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626253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D94D8-B518-8E4D-9428-5C487BAC9E7C}" type="datetimeFigureOut">
              <a:rPr lang="it-IT" smtClean="0"/>
              <a:t>21/05/2017</a:t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86AE1-3B05-9445-8678-55BCFB76FA17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184456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stile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D94D8-B518-8E4D-9428-5C487BAC9E7C}" type="datetimeFigureOut">
              <a:rPr lang="it-IT" smtClean="0"/>
              <a:t>21/05/2017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86AE1-3B05-9445-8678-55BCFB76FA17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088190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stile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D94D8-B518-8E4D-9428-5C487BAC9E7C}" type="datetimeFigureOut">
              <a:rPr lang="it-IT" smtClean="0"/>
              <a:t>21/05/2017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86AE1-3B05-9445-8678-55BCFB76FA17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043331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3D94D8-B518-8E4D-9428-5C487BAC9E7C}" type="datetimeFigureOut">
              <a:rPr lang="it-IT" smtClean="0"/>
              <a:t>21/05/2017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186AE1-3B05-9445-8678-55BCFB76FA17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491356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G"/><Relationship Id="rId4" Type="http://schemas.openxmlformats.org/officeDocument/2006/relationships/image" Target="../media/image18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Fontys-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9036" y="0"/>
            <a:ext cx="2114964" cy="1069114"/>
          </a:xfrm>
          <a:prstGeom prst="rect">
            <a:avLst/>
          </a:prstGeom>
        </p:spPr>
      </p:pic>
      <p:cxnSp>
        <p:nvCxnSpPr>
          <p:cNvPr id="6" name="Connettore 1 5"/>
          <p:cNvCxnSpPr/>
          <p:nvPr/>
        </p:nvCxnSpPr>
        <p:spPr>
          <a:xfrm flipH="1">
            <a:off x="0" y="1069114"/>
            <a:ext cx="9144000" cy="0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8" name="CasellaDiTesto 7"/>
          <p:cNvSpPr txBox="1"/>
          <p:nvPr/>
        </p:nvSpPr>
        <p:spPr>
          <a:xfrm>
            <a:off x="1861983" y="1622778"/>
            <a:ext cx="52211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b="1" dirty="0">
                <a:solidFill>
                  <a:srgbClr val="660066"/>
                </a:solidFill>
                <a:latin typeface="Arial"/>
                <a:cs typeface="Arial"/>
              </a:rPr>
              <a:t>PROGRESS LOG</a:t>
            </a:r>
          </a:p>
        </p:txBody>
      </p:sp>
      <p:sp>
        <p:nvSpPr>
          <p:cNvPr id="11" name="Rettangolo 10"/>
          <p:cNvSpPr/>
          <p:nvPr/>
        </p:nvSpPr>
        <p:spPr>
          <a:xfrm>
            <a:off x="550334" y="3429001"/>
            <a:ext cx="3217333" cy="2349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dirty="0" err="1">
                <a:latin typeface="Arial"/>
                <a:cs typeface="Arial"/>
              </a:rPr>
              <a:t>Edited</a:t>
            </a:r>
            <a:r>
              <a:rPr lang="nl-NL" dirty="0">
                <a:latin typeface="Arial"/>
                <a:cs typeface="Arial"/>
              </a:rPr>
              <a:t> </a:t>
            </a:r>
            <a:r>
              <a:rPr lang="nl-NL" dirty="0" err="1">
                <a:latin typeface="Arial"/>
                <a:cs typeface="Arial"/>
              </a:rPr>
              <a:t>by</a:t>
            </a:r>
            <a:endParaRPr lang="nl-NL" dirty="0">
              <a:latin typeface="Arial"/>
              <a:cs typeface="Arial"/>
            </a:endParaRPr>
          </a:p>
          <a:p>
            <a:pPr marL="285750" indent="-285750">
              <a:lnSpc>
                <a:spcPct val="200000"/>
              </a:lnSpc>
              <a:buFont typeface="Arial"/>
              <a:buChar char="•"/>
            </a:pPr>
            <a:r>
              <a:rPr lang="nl-NL" dirty="0">
                <a:latin typeface="Arial"/>
                <a:cs typeface="Arial"/>
              </a:rPr>
              <a:t>Loek </a:t>
            </a:r>
            <a:r>
              <a:rPr lang="nl-NL" dirty="0" err="1">
                <a:latin typeface="Arial"/>
                <a:cs typeface="Arial"/>
              </a:rPr>
              <a:t>Ehren</a:t>
            </a:r>
            <a:endParaRPr lang="nl-NL" dirty="0">
              <a:latin typeface="Arial"/>
              <a:cs typeface="Arial"/>
            </a:endParaRPr>
          </a:p>
          <a:p>
            <a:pPr marL="285750" indent="-285750">
              <a:lnSpc>
                <a:spcPct val="130000"/>
              </a:lnSpc>
              <a:buFont typeface="Arial"/>
              <a:buChar char="•"/>
            </a:pPr>
            <a:r>
              <a:rPr lang="nl-NL" dirty="0">
                <a:latin typeface="Arial"/>
                <a:cs typeface="Arial"/>
              </a:rPr>
              <a:t>Mike </a:t>
            </a:r>
            <a:r>
              <a:rPr lang="nl-NL" dirty="0" err="1">
                <a:latin typeface="Arial"/>
                <a:cs typeface="Arial"/>
              </a:rPr>
              <a:t>Schatorjé</a:t>
            </a:r>
            <a:endParaRPr lang="nl-NL" dirty="0">
              <a:latin typeface="Arial"/>
              <a:cs typeface="Arial"/>
            </a:endParaRPr>
          </a:p>
          <a:p>
            <a:pPr marL="285750" indent="-285750">
              <a:lnSpc>
                <a:spcPct val="130000"/>
              </a:lnSpc>
              <a:buFont typeface="Arial"/>
              <a:buChar char="•"/>
            </a:pPr>
            <a:r>
              <a:rPr lang="nl-NL" dirty="0">
                <a:latin typeface="Arial"/>
                <a:cs typeface="Arial"/>
              </a:rPr>
              <a:t>Simone </a:t>
            </a:r>
            <a:r>
              <a:rPr lang="nl-NL" dirty="0" err="1">
                <a:latin typeface="Arial"/>
                <a:cs typeface="Arial"/>
              </a:rPr>
              <a:t>Francesconi</a:t>
            </a:r>
            <a:endParaRPr lang="nl-NL" dirty="0">
              <a:latin typeface="Arial"/>
              <a:cs typeface="Arial"/>
            </a:endParaRPr>
          </a:p>
          <a:p>
            <a:pPr marL="285750" indent="-285750">
              <a:lnSpc>
                <a:spcPct val="130000"/>
              </a:lnSpc>
              <a:buFont typeface="Arial"/>
              <a:buChar char="•"/>
            </a:pPr>
            <a:r>
              <a:rPr lang="nl-NL" dirty="0" err="1">
                <a:latin typeface="Arial"/>
                <a:cs typeface="Arial"/>
              </a:rPr>
              <a:t>Herm</a:t>
            </a:r>
            <a:r>
              <a:rPr lang="nl-NL" dirty="0">
                <a:latin typeface="Arial"/>
                <a:cs typeface="Arial"/>
              </a:rPr>
              <a:t> </a:t>
            </a:r>
            <a:r>
              <a:rPr lang="nl-NL" dirty="0" err="1">
                <a:latin typeface="Arial"/>
                <a:cs typeface="Arial"/>
              </a:rPr>
              <a:t>Lecluse</a:t>
            </a:r>
            <a:endParaRPr lang="nl-NL" dirty="0">
              <a:latin typeface="Arial"/>
              <a:cs typeface="Arial"/>
            </a:endParaRPr>
          </a:p>
          <a:p>
            <a:pPr marL="285750" indent="-285750">
              <a:lnSpc>
                <a:spcPct val="130000"/>
              </a:lnSpc>
              <a:buFont typeface="Arial"/>
              <a:buChar char="•"/>
            </a:pPr>
            <a:r>
              <a:rPr lang="nl-NL" dirty="0">
                <a:latin typeface="Arial"/>
                <a:cs typeface="Arial"/>
              </a:rPr>
              <a:t>Rick van </a:t>
            </a:r>
            <a:r>
              <a:rPr lang="nl-NL" dirty="0" err="1">
                <a:latin typeface="Arial"/>
                <a:cs typeface="Arial"/>
              </a:rPr>
              <a:t>Osch</a:t>
            </a:r>
            <a:endParaRPr lang="nl-NL" dirty="0">
              <a:latin typeface="Arial"/>
              <a:cs typeface="Arial"/>
            </a:endParaRPr>
          </a:p>
        </p:txBody>
      </p:sp>
      <p:sp>
        <p:nvSpPr>
          <p:cNvPr id="17" name="Segnaposto data 1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660D65-2476-0743-9616-E745E83F40EA}" type="datetime1">
              <a:rPr lang="en-US" b="1" smtClean="0">
                <a:solidFill>
                  <a:srgbClr val="660066"/>
                </a:solidFill>
              </a:rPr>
              <a:t>5/21/2017</a:t>
            </a:fld>
            <a:endParaRPr lang="it-IT" b="1" dirty="0">
              <a:solidFill>
                <a:srgbClr val="660066"/>
              </a:solidFill>
            </a:endParaRPr>
          </a:p>
        </p:txBody>
      </p:sp>
      <p:sp>
        <p:nvSpPr>
          <p:cNvPr id="18" name="Segnaposto numero diapositiva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2E5DC-92A3-8C4E-A8C6-64AFAF2C8E0F}" type="slidenum">
              <a:rPr lang="it-IT" b="1" smtClean="0">
                <a:solidFill>
                  <a:srgbClr val="660066"/>
                </a:solidFill>
              </a:rPr>
              <a:t>1</a:t>
            </a:fld>
            <a:endParaRPr lang="it-IT" b="1">
              <a:solidFill>
                <a:srgbClr val="660066"/>
              </a:solidFill>
            </a:endParaRPr>
          </a:p>
        </p:txBody>
      </p:sp>
      <p:pic>
        <p:nvPicPr>
          <p:cNvPr id="2" name="Immagine 1" descr="Screen Shot 2017-05-04 at 16.04.32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1" t="5808" r="7622" b="3899"/>
          <a:stretch/>
        </p:blipFill>
        <p:spPr>
          <a:xfrm>
            <a:off x="3402192" y="2968015"/>
            <a:ext cx="5645529" cy="3171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8884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Fontys-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9036" y="0"/>
            <a:ext cx="2114964" cy="1069114"/>
          </a:xfrm>
          <a:prstGeom prst="rect">
            <a:avLst/>
          </a:prstGeom>
        </p:spPr>
      </p:pic>
      <p:cxnSp>
        <p:nvCxnSpPr>
          <p:cNvPr id="5" name="Connettore 1 4"/>
          <p:cNvCxnSpPr/>
          <p:nvPr/>
        </p:nvCxnSpPr>
        <p:spPr>
          <a:xfrm flipH="1">
            <a:off x="0" y="1069114"/>
            <a:ext cx="9144000" cy="0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9" name="Segnaposto data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53229-7213-8B4A-8845-FC7D050562D2}" type="datetime1">
              <a:rPr lang="en-US" smtClean="0"/>
              <a:t>5/21/2017</a:t>
            </a:fld>
            <a:endParaRPr lang="it-IT"/>
          </a:p>
        </p:txBody>
      </p:sp>
      <p:sp>
        <p:nvSpPr>
          <p:cNvPr id="10" name="Segnaposto numero diapositiva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2E5DC-92A3-8C4E-A8C6-64AFAF2C8E0F}" type="slidenum">
              <a:rPr lang="it-IT" smtClean="0"/>
              <a:t>10</a:t>
            </a:fld>
            <a:endParaRPr lang="it-IT"/>
          </a:p>
        </p:txBody>
      </p:sp>
      <p:sp>
        <p:nvSpPr>
          <p:cNvPr id="12" name="Titolo 1"/>
          <p:cNvSpPr>
            <a:spLocks noGrp="1"/>
          </p:cNvSpPr>
          <p:nvPr>
            <p:ph type="title"/>
          </p:nvPr>
        </p:nvSpPr>
        <p:spPr>
          <a:xfrm>
            <a:off x="457199" y="274638"/>
            <a:ext cx="5271912" cy="794476"/>
          </a:xfrm>
        </p:spPr>
        <p:txBody>
          <a:bodyPr>
            <a:normAutofit/>
          </a:bodyPr>
          <a:lstStyle/>
          <a:p>
            <a:r>
              <a:rPr lang="it-IT" b="1" dirty="0">
                <a:solidFill>
                  <a:srgbClr val="660066"/>
                </a:solidFill>
              </a:rPr>
              <a:t>Results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1401" y="1526824"/>
            <a:ext cx="3995399" cy="482952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319" y="1526824"/>
            <a:ext cx="3699739" cy="482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2242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Fontys-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9036" y="0"/>
            <a:ext cx="2114964" cy="1069114"/>
          </a:xfrm>
          <a:prstGeom prst="rect">
            <a:avLst/>
          </a:prstGeom>
        </p:spPr>
      </p:pic>
      <p:cxnSp>
        <p:nvCxnSpPr>
          <p:cNvPr id="5" name="Connettore 1 4"/>
          <p:cNvCxnSpPr/>
          <p:nvPr/>
        </p:nvCxnSpPr>
        <p:spPr>
          <a:xfrm flipH="1">
            <a:off x="0" y="1069114"/>
            <a:ext cx="9144000" cy="0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9" name="Segnaposto data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53229-7213-8B4A-8845-FC7D050562D2}" type="datetime1">
              <a:rPr lang="en-US" smtClean="0"/>
              <a:t>5/21/2017</a:t>
            </a:fld>
            <a:endParaRPr lang="it-IT"/>
          </a:p>
        </p:txBody>
      </p:sp>
      <p:sp>
        <p:nvSpPr>
          <p:cNvPr id="10" name="Segnaposto numero diapositiva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2E5DC-92A3-8C4E-A8C6-64AFAF2C8E0F}" type="slidenum">
              <a:rPr lang="it-IT" smtClean="0"/>
              <a:t>11</a:t>
            </a:fld>
            <a:endParaRPr lang="it-IT"/>
          </a:p>
        </p:txBody>
      </p:sp>
      <p:sp>
        <p:nvSpPr>
          <p:cNvPr id="12" name="Titolo 1"/>
          <p:cNvSpPr>
            <a:spLocks noGrp="1"/>
          </p:cNvSpPr>
          <p:nvPr>
            <p:ph type="title"/>
          </p:nvPr>
        </p:nvSpPr>
        <p:spPr>
          <a:xfrm>
            <a:off x="457199" y="274638"/>
            <a:ext cx="5271912" cy="794476"/>
          </a:xfrm>
        </p:spPr>
        <p:txBody>
          <a:bodyPr>
            <a:normAutofit/>
          </a:bodyPr>
          <a:lstStyle/>
          <a:p>
            <a:r>
              <a:rPr lang="it-IT" b="1" dirty="0">
                <a:solidFill>
                  <a:srgbClr val="660066"/>
                </a:solidFill>
              </a:rPr>
              <a:t>Results</a:t>
            </a:r>
          </a:p>
        </p:txBody>
      </p:sp>
      <p:pic>
        <p:nvPicPr>
          <p:cNvPr id="2" name="Immagine 1" descr="IMG_3669.JP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83" t="11354" r="7138" b="3930"/>
          <a:stretch/>
        </p:blipFill>
        <p:spPr>
          <a:xfrm rot="5400000">
            <a:off x="4223260" y="1793352"/>
            <a:ext cx="5002451" cy="4123546"/>
          </a:xfrm>
          <a:prstGeom prst="rect">
            <a:avLst/>
          </a:prstGeom>
        </p:spPr>
      </p:pic>
      <p:pic>
        <p:nvPicPr>
          <p:cNvPr id="3" name="Immagine 2" descr="IMG_3667.JP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44" t="12255" r="20924"/>
          <a:stretch/>
        </p:blipFill>
        <p:spPr>
          <a:xfrm rot="5400000">
            <a:off x="315675" y="1574817"/>
            <a:ext cx="3955150" cy="4071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8063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magine 13" descr="rubiks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73" t="3703" r="22522" b="7538"/>
          <a:stretch/>
        </p:blipFill>
        <p:spPr>
          <a:xfrm>
            <a:off x="5404556" y="2243728"/>
            <a:ext cx="3033890" cy="2874432"/>
          </a:xfrm>
          <a:prstGeom prst="rect">
            <a:avLst/>
          </a:prstGeom>
        </p:spPr>
      </p:pic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9B9B3D-8C7C-D54F-A884-00F3C653EABC}" type="datetime1">
              <a:rPr lang="en-US" smtClean="0"/>
              <a:t>5/21/2017</a:t>
            </a:fld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2E5DC-92A3-8C4E-A8C6-64AFAF2C8E0F}" type="slidenum">
              <a:rPr lang="it-IT" smtClean="0"/>
              <a:t>12</a:t>
            </a:fld>
            <a:endParaRPr lang="it-IT"/>
          </a:p>
        </p:txBody>
      </p:sp>
      <p:sp>
        <p:nvSpPr>
          <p:cNvPr id="7" name="Titolo 1"/>
          <p:cNvSpPr txBox="1">
            <a:spLocks/>
          </p:cNvSpPr>
          <p:nvPr/>
        </p:nvSpPr>
        <p:spPr>
          <a:xfrm>
            <a:off x="457199" y="274638"/>
            <a:ext cx="5398911" cy="7944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b="1" dirty="0" err="1">
                <a:solidFill>
                  <a:srgbClr val="660066"/>
                </a:solidFill>
              </a:rPr>
              <a:t>What</a:t>
            </a:r>
            <a:r>
              <a:rPr lang="it-IT" b="1" dirty="0">
                <a:solidFill>
                  <a:srgbClr val="660066"/>
                </a:solidFill>
              </a:rPr>
              <a:t> </a:t>
            </a:r>
            <a:r>
              <a:rPr lang="it-IT" b="1" dirty="0" err="1">
                <a:solidFill>
                  <a:srgbClr val="660066"/>
                </a:solidFill>
              </a:rPr>
              <a:t>were</a:t>
            </a:r>
            <a:r>
              <a:rPr lang="it-IT" b="1" dirty="0">
                <a:solidFill>
                  <a:srgbClr val="660066"/>
                </a:solidFill>
              </a:rPr>
              <a:t> the </a:t>
            </a:r>
            <a:r>
              <a:rPr lang="it-IT" b="1" dirty="0" err="1">
                <a:solidFill>
                  <a:srgbClr val="660066"/>
                </a:solidFill>
              </a:rPr>
              <a:t>problems</a:t>
            </a:r>
            <a:r>
              <a:rPr lang="it-IT" b="1" dirty="0">
                <a:solidFill>
                  <a:srgbClr val="660066"/>
                </a:solidFill>
              </a:rPr>
              <a:t>?</a:t>
            </a:r>
          </a:p>
        </p:txBody>
      </p:sp>
      <p:pic>
        <p:nvPicPr>
          <p:cNvPr id="8" name="Immagine 7" descr="Fontys-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9036" y="0"/>
            <a:ext cx="2114964" cy="1069114"/>
          </a:xfrm>
          <a:prstGeom prst="rect">
            <a:avLst/>
          </a:prstGeom>
        </p:spPr>
      </p:pic>
      <p:cxnSp>
        <p:nvCxnSpPr>
          <p:cNvPr id="9" name="Connettore 1 8"/>
          <p:cNvCxnSpPr/>
          <p:nvPr/>
        </p:nvCxnSpPr>
        <p:spPr>
          <a:xfrm flipH="1">
            <a:off x="0" y="1069114"/>
            <a:ext cx="9144000" cy="0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pic>
        <p:nvPicPr>
          <p:cNvPr id="10" name="Segnaposto contenuto 8" descr="iot_logo.png"/>
          <p:cNvPicPr>
            <a:picLocks noChangeAspect="1"/>
          </p:cNvPicPr>
          <p:nvPr/>
        </p:nvPicPr>
        <p:blipFill rotWithShape="1">
          <a:blip r:embed="rId4">
            <a:alphaModFix amt="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36" b="17303"/>
          <a:stretch/>
        </p:blipFill>
        <p:spPr>
          <a:xfrm>
            <a:off x="443795" y="1417461"/>
            <a:ext cx="8183739" cy="4938889"/>
          </a:xfrm>
          <a:prstGeom prst="rect">
            <a:avLst/>
          </a:prstGeom>
        </p:spPr>
      </p:pic>
      <p:sp>
        <p:nvSpPr>
          <p:cNvPr id="11" name="Rettangolo 10"/>
          <p:cNvSpPr/>
          <p:nvPr/>
        </p:nvSpPr>
        <p:spPr>
          <a:xfrm>
            <a:off x="127000" y="2243728"/>
            <a:ext cx="5404556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3200" dirty="0"/>
              <a:t>A new process to analyze</a:t>
            </a:r>
          </a:p>
          <a:p>
            <a:pPr marL="285750" indent="-285750">
              <a:buFont typeface="Arial"/>
              <a:buChar char="•"/>
            </a:pPr>
            <a:r>
              <a:rPr lang="en-US" sz="3200" dirty="0"/>
              <a:t>Laser cutter rather busy</a:t>
            </a:r>
          </a:p>
          <a:p>
            <a:pPr marL="285750" indent="-285750">
              <a:buFont typeface="Arial"/>
              <a:buChar char="•"/>
            </a:pPr>
            <a:r>
              <a:rPr lang="en-US" sz="3200" dirty="0"/>
              <a:t>Difficult to fix all the faces of the prototype</a:t>
            </a:r>
          </a:p>
          <a:p>
            <a:pPr marL="285750" indent="-285750">
              <a:buFont typeface="Arial"/>
              <a:buChar char="•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1205474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inhoud 5"/>
          <p:cNvSpPr>
            <a:spLocks noGrp="1"/>
          </p:cNvSpPr>
          <p:nvPr>
            <p:ph idx="1"/>
          </p:nvPr>
        </p:nvSpPr>
        <p:spPr>
          <a:xfrm>
            <a:off x="457199" y="2333979"/>
            <a:ext cx="8229600" cy="2435578"/>
          </a:xfrm>
        </p:spPr>
        <p:txBody>
          <a:bodyPr/>
          <a:lstStyle/>
          <a:p>
            <a:r>
              <a:rPr lang="nl-NL" dirty="0"/>
              <a:t>Very important to pay attention when we have to define all the existing processes</a:t>
            </a:r>
          </a:p>
          <a:p>
            <a:r>
              <a:rPr lang="nl-NL" dirty="0"/>
              <a:t>Laser cutting requires expertise</a:t>
            </a:r>
          </a:p>
          <a:p>
            <a:endParaRPr lang="nl-NL" dirty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9B9B3D-8C7C-D54F-A884-00F3C653EABC}" type="datetime1">
              <a:rPr lang="en-US" smtClean="0"/>
              <a:t>5/21/2017</a:t>
            </a:fld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2E5DC-92A3-8C4E-A8C6-64AFAF2C8E0F}" type="slidenum">
              <a:rPr lang="it-IT" smtClean="0"/>
              <a:t>13</a:t>
            </a:fld>
            <a:endParaRPr lang="it-IT"/>
          </a:p>
        </p:txBody>
      </p:sp>
      <p:sp>
        <p:nvSpPr>
          <p:cNvPr id="7" name="Titolo 1"/>
          <p:cNvSpPr txBox="1">
            <a:spLocks/>
          </p:cNvSpPr>
          <p:nvPr/>
        </p:nvSpPr>
        <p:spPr>
          <a:xfrm>
            <a:off x="457199" y="274638"/>
            <a:ext cx="5610579" cy="7944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3200" b="1" dirty="0" err="1">
                <a:solidFill>
                  <a:srgbClr val="660066"/>
                </a:solidFill>
              </a:rPr>
              <a:t>What</a:t>
            </a:r>
            <a:r>
              <a:rPr lang="it-IT" sz="3200" b="1" dirty="0">
                <a:solidFill>
                  <a:srgbClr val="660066"/>
                </a:solidFill>
              </a:rPr>
              <a:t> </a:t>
            </a:r>
            <a:r>
              <a:rPr lang="it-IT" sz="3200" b="1" dirty="0" err="1">
                <a:solidFill>
                  <a:srgbClr val="660066"/>
                </a:solidFill>
              </a:rPr>
              <a:t>were</a:t>
            </a:r>
            <a:r>
              <a:rPr lang="it-IT" sz="3200" b="1" dirty="0">
                <a:solidFill>
                  <a:srgbClr val="660066"/>
                </a:solidFill>
              </a:rPr>
              <a:t> the </a:t>
            </a:r>
            <a:r>
              <a:rPr lang="it-IT" sz="3200" b="1" dirty="0" err="1">
                <a:solidFill>
                  <a:srgbClr val="660066"/>
                </a:solidFill>
              </a:rPr>
              <a:t>lessons</a:t>
            </a:r>
            <a:r>
              <a:rPr lang="it-IT" sz="3200" b="1" dirty="0">
                <a:solidFill>
                  <a:srgbClr val="660066"/>
                </a:solidFill>
              </a:rPr>
              <a:t> </a:t>
            </a:r>
            <a:r>
              <a:rPr lang="it-IT" sz="3200" b="1" dirty="0" err="1">
                <a:solidFill>
                  <a:srgbClr val="660066"/>
                </a:solidFill>
              </a:rPr>
              <a:t>learned</a:t>
            </a:r>
            <a:r>
              <a:rPr lang="it-IT" sz="3200" b="1" dirty="0">
                <a:solidFill>
                  <a:srgbClr val="660066"/>
                </a:solidFill>
              </a:rPr>
              <a:t>?</a:t>
            </a:r>
          </a:p>
        </p:txBody>
      </p:sp>
      <p:pic>
        <p:nvPicPr>
          <p:cNvPr id="8" name="Immagine 7" descr="Fontys-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9036" y="0"/>
            <a:ext cx="2114964" cy="1069114"/>
          </a:xfrm>
          <a:prstGeom prst="rect">
            <a:avLst/>
          </a:prstGeom>
        </p:spPr>
      </p:pic>
      <p:cxnSp>
        <p:nvCxnSpPr>
          <p:cNvPr id="9" name="Connettore 1 8"/>
          <p:cNvCxnSpPr/>
          <p:nvPr/>
        </p:nvCxnSpPr>
        <p:spPr>
          <a:xfrm flipH="1">
            <a:off x="0" y="1069114"/>
            <a:ext cx="9144000" cy="0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2" name="Tekstvak 1"/>
          <p:cNvSpPr txBox="1"/>
          <p:nvPr/>
        </p:nvSpPr>
        <p:spPr>
          <a:xfrm>
            <a:off x="3489969" y="1599619"/>
            <a:ext cx="445740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NL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NL" sz="3200" dirty="0"/>
          </a:p>
        </p:txBody>
      </p:sp>
    </p:spTree>
    <p:extLst>
      <p:ext uri="{BB962C8B-B14F-4D97-AF65-F5344CB8AC3E}">
        <p14:creationId xmlns:p14="http://schemas.microsoft.com/office/powerpoint/2010/main" val="38971978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 descr="stepbystep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6778" y="2892778"/>
            <a:ext cx="3294623" cy="2230207"/>
          </a:xfrm>
          <a:prstGeom prst="rect">
            <a:avLst/>
          </a:prstGeom>
        </p:spPr>
      </p:pic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9B9B3D-8C7C-D54F-A884-00F3C653EABC}" type="datetime1">
              <a:rPr lang="en-US" smtClean="0"/>
              <a:t>5/21/2017</a:t>
            </a:fld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2E5DC-92A3-8C4E-A8C6-64AFAF2C8E0F}" type="slidenum">
              <a:rPr lang="it-IT" smtClean="0"/>
              <a:t>14</a:t>
            </a:fld>
            <a:endParaRPr lang="it-IT"/>
          </a:p>
        </p:txBody>
      </p:sp>
      <p:sp>
        <p:nvSpPr>
          <p:cNvPr id="6" name="Titolo 1"/>
          <p:cNvSpPr txBox="1">
            <a:spLocks/>
          </p:cNvSpPr>
          <p:nvPr/>
        </p:nvSpPr>
        <p:spPr>
          <a:xfrm>
            <a:off x="457200" y="274638"/>
            <a:ext cx="5229578" cy="7944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b="1" dirty="0" err="1">
                <a:solidFill>
                  <a:srgbClr val="660066"/>
                </a:solidFill>
              </a:rPr>
              <a:t>What</a:t>
            </a:r>
            <a:r>
              <a:rPr lang="nl-NL" b="1" dirty="0">
                <a:solidFill>
                  <a:srgbClr val="660066"/>
                </a:solidFill>
              </a:rPr>
              <a:t> do we want </a:t>
            </a:r>
            <a:r>
              <a:rPr lang="nl-NL" b="1" dirty="0" err="1">
                <a:solidFill>
                  <a:srgbClr val="660066"/>
                </a:solidFill>
              </a:rPr>
              <a:t>to</a:t>
            </a:r>
            <a:r>
              <a:rPr lang="nl-NL" b="1" dirty="0">
                <a:solidFill>
                  <a:srgbClr val="660066"/>
                </a:solidFill>
              </a:rPr>
              <a:t> </a:t>
            </a:r>
            <a:r>
              <a:rPr lang="nl-NL" b="1" dirty="0" err="1">
                <a:solidFill>
                  <a:srgbClr val="660066"/>
                </a:solidFill>
              </a:rPr>
              <a:t>achieve</a:t>
            </a:r>
            <a:r>
              <a:rPr lang="nl-NL" b="1" dirty="0">
                <a:solidFill>
                  <a:srgbClr val="660066"/>
                </a:solidFill>
              </a:rPr>
              <a:t>?</a:t>
            </a:r>
            <a:endParaRPr lang="it-IT" b="1" dirty="0">
              <a:solidFill>
                <a:srgbClr val="660066"/>
              </a:solidFill>
            </a:endParaRPr>
          </a:p>
        </p:txBody>
      </p:sp>
      <p:pic>
        <p:nvPicPr>
          <p:cNvPr id="8" name="Immagine 7" descr="Fontys-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9036" y="0"/>
            <a:ext cx="2114964" cy="1069114"/>
          </a:xfrm>
          <a:prstGeom prst="rect">
            <a:avLst/>
          </a:prstGeom>
        </p:spPr>
      </p:pic>
      <p:cxnSp>
        <p:nvCxnSpPr>
          <p:cNvPr id="9" name="Connettore 1 8"/>
          <p:cNvCxnSpPr/>
          <p:nvPr/>
        </p:nvCxnSpPr>
        <p:spPr>
          <a:xfrm flipH="1">
            <a:off x="0" y="1069114"/>
            <a:ext cx="9144000" cy="0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pic>
        <p:nvPicPr>
          <p:cNvPr id="10" name="Segnaposto contenuto 8" descr="iot_logo.png"/>
          <p:cNvPicPr>
            <a:picLocks noChangeAspect="1"/>
          </p:cNvPicPr>
          <p:nvPr/>
        </p:nvPicPr>
        <p:blipFill rotWithShape="1">
          <a:blip r:embed="rId4">
            <a:alphaModFix amt="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36" b="17303"/>
          <a:stretch/>
        </p:blipFill>
        <p:spPr>
          <a:xfrm>
            <a:off x="570089" y="1379558"/>
            <a:ext cx="8183739" cy="4938889"/>
          </a:xfrm>
          <a:prstGeom prst="rect">
            <a:avLst/>
          </a:prstGeom>
        </p:spPr>
      </p:pic>
      <p:sp>
        <p:nvSpPr>
          <p:cNvPr id="11" name="Rettangolo 10"/>
          <p:cNvSpPr/>
          <p:nvPr/>
        </p:nvSpPr>
        <p:spPr>
          <a:xfrm>
            <a:off x="141112" y="2064705"/>
            <a:ext cx="5974644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3200" dirty="0"/>
              <a:t>Cost analysis and differences among the 2 systems</a:t>
            </a:r>
          </a:p>
          <a:p>
            <a:pPr marL="285750" indent="-285750">
              <a:buFont typeface="Arial"/>
              <a:buChar char="•"/>
            </a:pPr>
            <a:r>
              <a:rPr lang="en-US" sz="3200" dirty="0"/>
              <a:t>Implement hardware + software in the box</a:t>
            </a:r>
          </a:p>
          <a:p>
            <a:pPr marL="285750" indent="-285750">
              <a:buFont typeface="Arial"/>
              <a:buChar char="•"/>
            </a:pPr>
            <a:r>
              <a:rPr lang="en-US" sz="3200" dirty="0"/>
              <a:t>Create a small case for all the electronics</a:t>
            </a:r>
          </a:p>
          <a:p>
            <a:pPr marL="285750" indent="-285750">
              <a:buFont typeface="Arial"/>
              <a:buChar char="•"/>
            </a:pPr>
            <a:r>
              <a:rPr lang="en-US" sz="3200" dirty="0"/>
              <a:t>Button functionality</a:t>
            </a:r>
          </a:p>
        </p:txBody>
      </p:sp>
    </p:spTree>
    <p:extLst>
      <p:ext uri="{BB962C8B-B14F-4D97-AF65-F5344CB8AC3E}">
        <p14:creationId xmlns:p14="http://schemas.microsoft.com/office/powerpoint/2010/main" val="3632499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egnaposto contenuto 8" descr="iot_logo.png"/>
          <p:cNvPicPr>
            <a:picLocks noChangeAspect="1"/>
          </p:cNvPicPr>
          <p:nvPr/>
        </p:nvPicPr>
        <p:blipFill rotWithShape="1">
          <a:blip r:embed="rId2">
            <a:alphaModFix amt="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36" b="17303"/>
          <a:stretch/>
        </p:blipFill>
        <p:spPr>
          <a:xfrm>
            <a:off x="570089" y="1379558"/>
            <a:ext cx="8183739" cy="4938889"/>
          </a:xfrm>
          <a:prstGeom prst="rect">
            <a:avLst/>
          </a:prstGeom>
        </p:spPr>
      </p:pic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9B9B3D-8C7C-D54F-A884-00F3C653EABC}" type="datetime1">
              <a:rPr lang="en-US" smtClean="0"/>
              <a:t>5/21/2017</a:t>
            </a:fld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2E5DC-92A3-8C4E-A8C6-64AFAF2C8E0F}" type="slidenum">
              <a:rPr lang="it-IT" smtClean="0"/>
              <a:t>15</a:t>
            </a:fld>
            <a:endParaRPr lang="it-IT"/>
          </a:p>
        </p:txBody>
      </p:sp>
      <p:sp>
        <p:nvSpPr>
          <p:cNvPr id="6" name="Titolo 1"/>
          <p:cNvSpPr txBox="1">
            <a:spLocks/>
          </p:cNvSpPr>
          <p:nvPr/>
        </p:nvSpPr>
        <p:spPr>
          <a:xfrm>
            <a:off x="457199" y="274638"/>
            <a:ext cx="5173133" cy="7944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sz="3200" b="1" dirty="0" err="1">
                <a:solidFill>
                  <a:srgbClr val="660066"/>
                </a:solidFill>
              </a:rPr>
              <a:t>Any</a:t>
            </a:r>
            <a:r>
              <a:rPr lang="nl-NL" sz="3200" b="1" dirty="0">
                <a:solidFill>
                  <a:srgbClr val="660066"/>
                </a:solidFill>
              </a:rPr>
              <a:t> Question?</a:t>
            </a:r>
            <a:endParaRPr lang="it-IT" sz="3200" b="1" dirty="0">
              <a:solidFill>
                <a:srgbClr val="660066"/>
              </a:solidFill>
            </a:endParaRPr>
          </a:p>
        </p:txBody>
      </p:sp>
      <p:pic>
        <p:nvPicPr>
          <p:cNvPr id="7" name="Immagine 6" descr="Fontys-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9036" y="0"/>
            <a:ext cx="2114964" cy="1069114"/>
          </a:xfrm>
          <a:prstGeom prst="rect">
            <a:avLst/>
          </a:prstGeom>
        </p:spPr>
      </p:pic>
      <p:cxnSp>
        <p:nvCxnSpPr>
          <p:cNvPr id="8" name="Connettore 1 7"/>
          <p:cNvCxnSpPr/>
          <p:nvPr/>
        </p:nvCxnSpPr>
        <p:spPr>
          <a:xfrm flipH="1">
            <a:off x="0" y="1069114"/>
            <a:ext cx="9144000" cy="0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9" name="Titolo 1"/>
          <p:cNvSpPr txBox="1">
            <a:spLocks/>
          </p:cNvSpPr>
          <p:nvPr/>
        </p:nvSpPr>
        <p:spPr>
          <a:xfrm>
            <a:off x="1978377" y="2229557"/>
            <a:ext cx="5173133" cy="19473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sz="4800" b="1" dirty="0" err="1">
                <a:solidFill>
                  <a:srgbClr val="660066"/>
                </a:solidFill>
              </a:rPr>
              <a:t>Thanks</a:t>
            </a:r>
            <a:r>
              <a:rPr lang="nl-NL" sz="4800" b="1" dirty="0">
                <a:solidFill>
                  <a:srgbClr val="660066"/>
                </a:solidFill>
              </a:rPr>
              <a:t> </a:t>
            </a:r>
            <a:r>
              <a:rPr lang="nl-NL" sz="4800" b="1" dirty="0" err="1">
                <a:solidFill>
                  <a:srgbClr val="660066"/>
                </a:solidFill>
              </a:rPr>
              <a:t>for</a:t>
            </a:r>
            <a:r>
              <a:rPr lang="nl-NL" sz="4800" b="1" dirty="0">
                <a:solidFill>
                  <a:srgbClr val="660066"/>
                </a:solidFill>
              </a:rPr>
              <a:t> </a:t>
            </a:r>
            <a:r>
              <a:rPr lang="nl-NL" sz="4800" b="1" dirty="0" err="1">
                <a:solidFill>
                  <a:srgbClr val="660066"/>
                </a:solidFill>
              </a:rPr>
              <a:t>your</a:t>
            </a:r>
            <a:r>
              <a:rPr lang="nl-NL" sz="4800" b="1" dirty="0">
                <a:solidFill>
                  <a:srgbClr val="660066"/>
                </a:solidFill>
              </a:rPr>
              <a:t> attention!</a:t>
            </a:r>
            <a:endParaRPr lang="it-IT" sz="4800" b="1" dirty="0">
              <a:solidFill>
                <a:srgbClr val="6600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25331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 descr="Fontys-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9036" y="0"/>
            <a:ext cx="2114964" cy="1069114"/>
          </a:xfrm>
          <a:prstGeom prst="rect">
            <a:avLst/>
          </a:prstGeom>
        </p:spPr>
      </p:pic>
      <p:cxnSp>
        <p:nvCxnSpPr>
          <p:cNvPr id="6" name="Connettore 1 5"/>
          <p:cNvCxnSpPr/>
          <p:nvPr/>
        </p:nvCxnSpPr>
        <p:spPr>
          <a:xfrm flipH="1">
            <a:off x="0" y="1069114"/>
            <a:ext cx="9144000" cy="0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7" name="Titolo 1"/>
          <p:cNvSpPr txBox="1">
            <a:spLocks/>
          </p:cNvSpPr>
          <p:nvPr/>
        </p:nvSpPr>
        <p:spPr>
          <a:xfrm>
            <a:off x="457200" y="274638"/>
            <a:ext cx="4721578" cy="7944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b="1" dirty="0">
                <a:solidFill>
                  <a:srgbClr val="660066"/>
                </a:solidFill>
              </a:rPr>
              <a:t>The project</a:t>
            </a:r>
            <a:endParaRPr lang="it-IT" b="1" dirty="0">
              <a:solidFill>
                <a:srgbClr val="660066"/>
              </a:solidFill>
            </a:endParaRPr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69334" y="2031092"/>
            <a:ext cx="9412111" cy="3628765"/>
          </a:xfrm>
          <a:prstGeom prst="rect">
            <a:avLst/>
          </a:prstGeom>
        </p:spPr>
      </p:pic>
      <p:pic>
        <p:nvPicPr>
          <p:cNvPr id="3074" name="Picture 2" descr="Afbeeldingsresultaat voor checkmark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3023" y="2883294"/>
            <a:ext cx="588103" cy="577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Afbeeldingsresultaat voor checkmark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3022" y="4485955"/>
            <a:ext cx="588103" cy="577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Afbeeldingsresultaat voor in progress transparen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6507" y="3460967"/>
            <a:ext cx="1066270" cy="956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Afbeeldingsresultaat voor checkmark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8223" y="2883294"/>
            <a:ext cx="588103" cy="577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Afbeeldingsresultaat voor checkmark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8223" y="4403423"/>
            <a:ext cx="588103" cy="577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Connettore 1 2"/>
          <p:cNvCxnSpPr/>
          <p:nvPr/>
        </p:nvCxnSpPr>
        <p:spPr>
          <a:xfrm>
            <a:off x="7474856" y="2322286"/>
            <a:ext cx="0" cy="265881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94989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magine 15" descr="five-skills-needed-to-achieve-your-career-goals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01"/>
          <a:stretch/>
        </p:blipFill>
        <p:spPr>
          <a:xfrm>
            <a:off x="5700889" y="1976979"/>
            <a:ext cx="3052939" cy="3399844"/>
          </a:xfrm>
          <a:prstGeom prst="rect">
            <a:avLst/>
          </a:prstGeom>
        </p:spPr>
      </p:pic>
      <p:pic>
        <p:nvPicPr>
          <p:cNvPr id="4" name="Immagine 3" descr="Fontys-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9036" y="0"/>
            <a:ext cx="2114964" cy="1069114"/>
          </a:xfrm>
          <a:prstGeom prst="rect">
            <a:avLst/>
          </a:prstGeom>
        </p:spPr>
      </p:pic>
      <p:cxnSp>
        <p:nvCxnSpPr>
          <p:cNvPr id="5" name="Connettore 1 4"/>
          <p:cNvCxnSpPr/>
          <p:nvPr/>
        </p:nvCxnSpPr>
        <p:spPr>
          <a:xfrm flipH="1">
            <a:off x="0" y="1069114"/>
            <a:ext cx="9144000" cy="0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9" name="Segnaposto data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CA970-901F-FF41-95BB-674823E5C08C}" type="datetime1">
              <a:rPr lang="en-US" smtClean="0"/>
              <a:t>5/21/2017</a:t>
            </a:fld>
            <a:endParaRPr lang="it-IT" dirty="0"/>
          </a:p>
        </p:txBody>
      </p:sp>
      <p:sp>
        <p:nvSpPr>
          <p:cNvPr id="10" name="Segnaposto numero diapositiva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2E5DC-92A3-8C4E-A8C6-64AFAF2C8E0F}" type="slidenum">
              <a:rPr lang="it-IT" smtClean="0"/>
              <a:t>3</a:t>
            </a:fld>
            <a:endParaRPr lang="it-IT"/>
          </a:p>
        </p:txBody>
      </p:sp>
      <p:pic>
        <p:nvPicPr>
          <p:cNvPr id="11" name="Segnaposto contenuto 8" descr="iot_logo.png"/>
          <p:cNvPicPr>
            <a:picLocks noChangeAspect="1"/>
          </p:cNvPicPr>
          <p:nvPr/>
        </p:nvPicPr>
        <p:blipFill rotWithShape="1">
          <a:blip r:embed="rId4">
            <a:alphaModFix amt="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36" b="17303"/>
          <a:stretch/>
        </p:blipFill>
        <p:spPr>
          <a:xfrm>
            <a:off x="570089" y="1379558"/>
            <a:ext cx="8183739" cy="4938889"/>
          </a:xfrm>
          <a:prstGeom prst="rect">
            <a:avLst/>
          </a:prstGeom>
        </p:spPr>
      </p:pic>
      <p:sp>
        <p:nvSpPr>
          <p:cNvPr id="13" name="Titolo 1"/>
          <p:cNvSpPr txBox="1">
            <a:spLocks/>
          </p:cNvSpPr>
          <p:nvPr/>
        </p:nvSpPr>
        <p:spPr>
          <a:xfrm>
            <a:off x="457199" y="274638"/>
            <a:ext cx="5469467" cy="7944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sz="3200" b="1" dirty="0">
                <a:solidFill>
                  <a:srgbClr val="660066"/>
                </a:solidFill>
              </a:rPr>
              <a:t>What did we want to achieve?</a:t>
            </a:r>
            <a:endParaRPr lang="it-IT" sz="3200" b="1" dirty="0">
              <a:solidFill>
                <a:srgbClr val="660066"/>
              </a:solidFill>
            </a:endParaRPr>
          </a:p>
        </p:txBody>
      </p:sp>
      <p:sp>
        <p:nvSpPr>
          <p:cNvPr id="15" name="Rettangolo 14"/>
          <p:cNvSpPr/>
          <p:nvPr/>
        </p:nvSpPr>
        <p:spPr>
          <a:xfrm>
            <a:off x="338666" y="1837393"/>
            <a:ext cx="5715000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3200" dirty="0"/>
              <a:t>Continue with report</a:t>
            </a:r>
          </a:p>
          <a:p>
            <a:pPr marL="285750" indent="-285750">
              <a:buFont typeface="Arial"/>
              <a:buChar char="•"/>
            </a:pPr>
            <a:r>
              <a:rPr lang="en-US" sz="3200" dirty="0"/>
              <a:t>Evaluate process map</a:t>
            </a:r>
          </a:p>
          <a:p>
            <a:pPr marL="285750" indent="-285750">
              <a:buFont typeface="Arial"/>
              <a:buChar char="•"/>
            </a:pPr>
            <a:r>
              <a:rPr lang="en-US" sz="3200" dirty="0"/>
              <a:t>Continue with the exhibition Presentation</a:t>
            </a:r>
          </a:p>
          <a:p>
            <a:pPr marL="285750" indent="-285750">
              <a:buFont typeface="Arial"/>
              <a:buChar char="•"/>
            </a:pPr>
            <a:r>
              <a:rPr lang="en-US" sz="3200" dirty="0"/>
              <a:t>Prototype physical building </a:t>
            </a:r>
          </a:p>
          <a:p>
            <a:pPr marL="285750" indent="-285750">
              <a:buFont typeface="Arial"/>
              <a:buChar char="•"/>
            </a:pPr>
            <a:endParaRPr lang="en-US" sz="3200" dirty="0"/>
          </a:p>
          <a:p>
            <a:pPr marL="285750" indent="-285750">
              <a:buFont typeface="Arial"/>
              <a:buChar char="•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7050553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Fontys-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9036" y="0"/>
            <a:ext cx="2114964" cy="1069114"/>
          </a:xfrm>
          <a:prstGeom prst="rect">
            <a:avLst/>
          </a:prstGeom>
        </p:spPr>
      </p:pic>
      <p:cxnSp>
        <p:nvCxnSpPr>
          <p:cNvPr id="5" name="Connettore 1 4"/>
          <p:cNvCxnSpPr/>
          <p:nvPr/>
        </p:nvCxnSpPr>
        <p:spPr>
          <a:xfrm flipH="1">
            <a:off x="0" y="1069114"/>
            <a:ext cx="9144000" cy="0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9" name="Segnaposto data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F2850-09C1-F74D-AF74-E66AECAB6E77}" type="datetime1">
              <a:rPr lang="en-US" smtClean="0"/>
              <a:t>5/21/2017</a:t>
            </a:fld>
            <a:endParaRPr lang="it-IT"/>
          </a:p>
        </p:txBody>
      </p:sp>
      <p:sp>
        <p:nvSpPr>
          <p:cNvPr id="10" name="Segnaposto numero diapositiva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2E5DC-92A3-8C4E-A8C6-64AFAF2C8E0F}" type="slidenum">
              <a:rPr lang="it-IT" smtClean="0"/>
              <a:t>4</a:t>
            </a:fld>
            <a:endParaRPr lang="it-IT"/>
          </a:p>
        </p:txBody>
      </p:sp>
      <p:sp>
        <p:nvSpPr>
          <p:cNvPr id="12" name="Titolo 1"/>
          <p:cNvSpPr txBox="1">
            <a:spLocks/>
          </p:cNvSpPr>
          <p:nvPr/>
        </p:nvSpPr>
        <p:spPr>
          <a:xfrm>
            <a:off x="457200" y="274638"/>
            <a:ext cx="4721578" cy="7944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b="1" dirty="0">
                <a:solidFill>
                  <a:srgbClr val="660066"/>
                </a:solidFill>
              </a:rPr>
              <a:t>How </a:t>
            </a:r>
            <a:r>
              <a:rPr lang="nl-NL" b="1" dirty="0" err="1">
                <a:solidFill>
                  <a:srgbClr val="660066"/>
                </a:solidFill>
              </a:rPr>
              <a:t>did</a:t>
            </a:r>
            <a:r>
              <a:rPr lang="nl-NL" b="1" dirty="0">
                <a:solidFill>
                  <a:srgbClr val="660066"/>
                </a:solidFill>
              </a:rPr>
              <a:t> we do </a:t>
            </a:r>
            <a:r>
              <a:rPr lang="nl-NL" b="1" dirty="0" err="1">
                <a:solidFill>
                  <a:srgbClr val="660066"/>
                </a:solidFill>
              </a:rPr>
              <a:t>it</a:t>
            </a:r>
            <a:r>
              <a:rPr lang="nl-NL" b="1" dirty="0">
                <a:solidFill>
                  <a:srgbClr val="660066"/>
                </a:solidFill>
              </a:rPr>
              <a:t>?</a:t>
            </a:r>
            <a:endParaRPr lang="it-IT" b="1" dirty="0">
              <a:solidFill>
                <a:srgbClr val="660066"/>
              </a:solidFill>
            </a:endParaRPr>
          </a:p>
        </p:txBody>
      </p:sp>
      <p:sp>
        <p:nvSpPr>
          <p:cNvPr id="14" name="Rettangolo 13"/>
          <p:cNvSpPr/>
          <p:nvPr/>
        </p:nvSpPr>
        <p:spPr>
          <a:xfrm>
            <a:off x="156633" y="1469581"/>
            <a:ext cx="5715794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3200" dirty="0"/>
              <a:t>Divided work</a:t>
            </a:r>
          </a:p>
          <a:p>
            <a:pPr marL="742950" lvl="1" indent="-285750">
              <a:buFont typeface="Arial"/>
              <a:buChar char="•"/>
            </a:pPr>
            <a:r>
              <a:rPr lang="en-US" sz="3200" dirty="0"/>
              <a:t>Gathering more information from Leo Jacobs</a:t>
            </a:r>
          </a:p>
          <a:p>
            <a:pPr marL="742950" lvl="1" indent="-285750">
              <a:buFont typeface="Arial"/>
              <a:buChar char="•"/>
            </a:pPr>
            <a:r>
              <a:rPr lang="en-US" sz="3200" dirty="0"/>
              <a:t>Cut and assemble the prototype</a:t>
            </a:r>
          </a:p>
        </p:txBody>
      </p:sp>
      <p:pic>
        <p:nvPicPr>
          <p:cNvPr id="2" name="Picture 2" descr="https://www.sculpteo.com/blog/wp-content/uploads/2016/06/Download-Solidworks-2013-Fre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6427" y="1225118"/>
            <a:ext cx="2473773" cy="2332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Afbeeldingsresultaat voor laser cutter symbol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3624" y="3524996"/>
            <a:ext cx="3333004" cy="3333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Afbeeldingsresultaat voor venlo log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250" y="4296792"/>
            <a:ext cx="3123100" cy="1872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83138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magine 14" descr="23037534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6" y="2441223"/>
            <a:ext cx="4009499" cy="2906887"/>
          </a:xfrm>
          <a:prstGeom prst="rect">
            <a:avLst/>
          </a:prstGeom>
        </p:spPr>
      </p:pic>
      <p:pic>
        <p:nvPicPr>
          <p:cNvPr id="4" name="Immagine 3" descr="Fontys-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9036" y="0"/>
            <a:ext cx="2114964" cy="1069114"/>
          </a:xfrm>
          <a:prstGeom prst="rect">
            <a:avLst/>
          </a:prstGeom>
        </p:spPr>
      </p:pic>
      <p:cxnSp>
        <p:nvCxnSpPr>
          <p:cNvPr id="5" name="Connettore 1 4"/>
          <p:cNvCxnSpPr/>
          <p:nvPr/>
        </p:nvCxnSpPr>
        <p:spPr>
          <a:xfrm flipH="1">
            <a:off x="0" y="1069114"/>
            <a:ext cx="9144000" cy="0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9" name="Segnaposto data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53229-7213-8B4A-8845-FC7D050562D2}" type="datetime1">
              <a:rPr lang="en-US" smtClean="0"/>
              <a:t>5/21/2017</a:t>
            </a:fld>
            <a:endParaRPr lang="it-IT"/>
          </a:p>
        </p:txBody>
      </p:sp>
      <p:sp>
        <p:nvSpPr>
          <p:cNvPr id="10" name="Segnaposto numero diapositiva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2E5DC-92A3-8C4E-A8C6-64AFAF2C8E0F}" type="slidenum">
              <a:rPr lang="it-IT" smtClean="0"/>
              <a:t>5</a:t>
            </a:fld>
            <a:endParaRPr lang="it-IT"/>
          </a:p>
        </p:txBody>
      </p:sp>
      <p:sp>
        <p:nvSpPr>
          <p:cNvPr id="12" name="Titolo 1"/>
          <p:cNvSpPr>
            <a:spLocks noGrp="1"/>
          </p:cNvSpPr>
          <p:nvPr>
            <p:ph type="title"/>
          </p:nvPr>
        </p:nvSpPr>
        <p:spPr>
          <a:xfrm>
            <a:off x="457199" y="274638"/>
            <a:ext cx="5271912" cy="794476"/>
          </a:xfrm>
        </p:spPr>
        <p:txBody>
          <a:bodyPr>
            <a:normAutofit fontScale="90000"/>
          </a:bodyPr>
          <a:lstStyle/>
          <a:p>
            <a:r>
              <a:rPr lang="it-IT" b="1" dirty="0" err="1">
                <a:solidFill>
                  <a:srgbClr val="660066"/>
                </a:solidFill>
              </a:rPr>
              <a:t>What</a:t>
            </a:r>
            <a:r>
              <a:rPr lang="it-IT" b="1" dirty="0">
                <a:solidFill>
                  <a:srgbClr val="660066"/>
                </a:solidFill>
              </a:rPr>
              <a:t> </a:t>
            </a:r>
            <a:r>
              <a:rPr lang="it-IT" b="1" dirty="0" err="1">
                <a:solidFill>
                  <a:srgbClr val="660066"/>
                </a:solidFill>
              </a:rPr>
              <a:t>were</a:t>
            </a:r>
            <a:r>
              <a:rPr lang="it-IT" b="1" dirty="0">
                <a:solidFill>
                  <a:srgbClr val="660066"/>
                </a:solidFill>
              </a:rPr>
              <a:t> the </a:t>
            </a:r>
            <a:r>
              <a:rPr lang="it-IT" b="1" dirty="0" err="1">
                <a:solidFill>
                  <a:srgbClr val="660066"/>
                </a:solidFill>
              </a:rPr>
              <a:t>results</a:t>
            </a:r>
            <a:r>
              <a:rPr lang="it-IT" b="1" dirty="0">
                <a:solidFill>
                  <a:srgbClr val="660066"/>
                </a:solidFill>
              </a:rPr>
              <a:t>?</a:t>
            </a:r>
          </a:p>
        </p:txBody>
      </p:sp>
      <p:sp>
        <p:nvSpPr>
          <p:cNvPr id="13" name="Rettangolo 12"/>
          <p:cNvSpPr/>
          <p:nvPr/>
        </p:nvSpPr>
        <p:spPr>
          <a:xfrm>
            <a:off x="3522032" y="2169080"/>
            <a:ext cx="5621968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buFont typeface="Arial"/>
              <a:buChar char="•"/>
            </a:pPr>
            <a:r>
              <a:rPr lang="en-GB" sz="2800" dirty="0"/>
              <a:t>Secondary process of the GCS and its cost</a:t>
            </a:r>
          </a:p>
          <a:p>
            <a:pPr marL="742950" lvl="1" indent="-285750">
              <a:buFont typeface="Arial"/>
              <a:buChar char="•"/>
            </a:pPr>
            <a:r>
              <a:rPr lang="en-GB" sz="2800" dirty="0" err="1"/>
              <a:t>Implenting</a:t>
            </a:r>
            <a:r>
              <a:rPr lang="en-GB" sz="2800" dirty="0"/>
              <a:t> costs of our system</a:t>
            </a:r>
          </a:p>
          <a:p>
            <a:pPr marL="742950" lvl="1" indent="-285750">
              <a:buFont typeface="Arial"/>
              <a:buChar char="•"/>
            </a:pPr>
            <a:r>
              <a:rPr lang="en-GB" sz="2800" dirty="0"/>
              <a:t>A physical Box</a:t>
            </a:r>
          </a:p>
          <a:p>
            <a:pPr marL="742950" lvl="1" indent="-285750">
              <a:buFont typeface="Arial"/>
              <a:buChar char="•"/>
            </a:pPr>
            <a:endParaRPr lang="en-GB" sz="2800" dirty="0"/>
          </a:p>
          <a:p>
            <a:pPr lvl="1"/>
            <a:endParaRPr lang="en-GB" sz="2800" dirty="0"/>
          </a:p>
          <a:p>
            <a:pPr marL="742950" lvl="1" indent="-285750">
              <a:buFont typeface="Arial"/>
              <a:buChar char="•"/>
            </a:pPr>
            <a:endParaRPr lang="en-GB" sz="2800" dirty="0"/>
          </a:p>
          <a:p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5722232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ot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160490" cy="6858000"/>
          </a:xfrm>
          <a:prstGeom prst="rect">
            <a:avLst/>
          </a:prstGeom>
        </p:spPr>
      </p:pic>
      <p:sp>
        <p:nvSpPr>
          <p:cNvPr id="2" name="Per 1"/>
          <p:cNvSpPr/>
          <p:nvPr/>
        </p:nvSpPr>
        <p:spPr>
          <a:xfrm>
            <a:off x="1305341" y="2134580"/>
            <a:ext cx="8220118" cy="2099298"/>
          </a:xfrm>
          <a:prstGeom prst="mathMultiply">
            <a:avLst>
              <a:gd name="adj1" fmla="val 4192"/>
            </a:avLst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33368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egnaposto contenuto 3" descr="iot2-2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179" b="-1254"/>
          <a:stretch/>
        </p:blipFill>
        <p:spPr>
          <a:xfrm>
            <a:off x="153280" y="0"/>
            <a:ext cx="8990720" cy="6858000"/>
          </a:xfrm>
        </p:spPr>
      </p:pic>
    </p:spTree>
    <p:extLst>
      <p:ext uri="{BB962C8B-B14F-4D97-AF65-F5344CB8AC3E}">
        <p14:creationId xmlns:p14="http://schemas.microsoft.com/office/powerpoint/2010/main" val="26204695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 descr="Untitled Diagr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90440"/>
            <a:ext cx="9144000" cy="6598763"/>
          </a:xfrm>
          <a:prstGeom prst="rect">
            <a:avLst/>
          </a:prstGeom>
        </p:spPr>
      </p:pic>
      <p:sp>
        <p:nvSpPr>
          <p:cNvPr id="7" name="Per 6"/>
          <p:cNvSpPr/>
          <p:nvPr/>
        </p:nvSpPr>
        <p:spPr>
          <a:xfrm>
            <a:off x="211677" y="1287805"/>
            <a:ext cx="9172665" cy="3687002"/>
          </a:xfrm>
          <a:prstGeom prst="mathMultiply">
            <a:avLst>
              <a:gd name="adj1" fmla="val 4192"/>
            </a:avLst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12051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 descr="Fontys-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9036" y="0"/>
            <a:ext cx="2114964" cy="1069114"/>
          </a:xfrm>
          <a:prstGeom prst="rect">
            <a:avLst/>
          </a:prstGeom>
        </p:spPr>
      </p:pic>
      <p:cxnSp>
        <p:nvCxnSpPr>
          <p:cNvPr id="3" name="Connettore 1 2"/>
          <p:cNvCxnSpPr/>
          <p:nvPr/>
        </p:nvCxnSpPr>
        <p:spPr>
          <a:xfrm flipH="1">
            <a:off x="0" y="1069114"/>
            <a:ext cx="9144000" cy="0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4" name="Titolo 1"/>
          <p:cNvSpPr txBox="1">
            <a:spLocks/>
          </p:cNvSpPr>
          <p:nvPr/>
        </p:nvSpPr>
        <p:spPr>
          <a:xfrm>
            <a:off x="457200" y="274638"/>
            <a:ext cx="4721578" cy="7944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b="1" dirty="0" err="1">
                <a:solidFill>
                  <a:srgbClr val="660066"/>
                </a:solidFill>
              </a:rPr>
              <a:t>Process</a:t>
            </a:r>
            <a:r>
              <a:rPr lang="nl-NL" b="1" dirty="0">
                <a:solidFill>
                  <a:srgbClr val="660066"/>
                </a:solidFill>
              </a:rPr>
              <a:t> </a:t>
            </a:r>
            <a:r>
              <a:rPr lang="nl-NL" b="1" dirty="0" err="1">
                <a:solidFill>
                  <a:srgbClr val="660066"/>
                </a:solidFill>
              </a:rPr>
              <a:t>cost</a:t>
            </a:r>
            <a:endParaRPr lang="it-IT" b="1" dirty="0">
              <a:solidFill>
                <a:srgbClr val="660066"/>
              </a:solidFill>
            </a:endParaRPr>
          </a:p>
        </p:txBody>
      </p:sp>
      <p:sp>
        <p:nvSpPr>
          <p:cNvPr id="5" name="Rettangolo 4"/>
          <p:cNvSpPr/>
          <p:nvPr/>
        </p:nvSpPr>
        <p:spPr>
          <a:xfrm>
            <a:off x="-324254" y="2350508"/>
            <a:ext cx="424311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buFont typeface="Arial"/>
              <a:buChar char="•"/>
            </a:pPr>
            <a:r>
              <a:rPr lang="en-GB" sz="2800" dirty="0"/>
              <a:t>Truck costs (i.e. fuel)</a:t>
            </a:r>
          </a:p>
          <a:p>
            <a:pPr marL="742950" lvl="1" indent="-285750">
              <a:buFont typeface="Arial"/>
              <a:buChar char="•"/>
            </a:pPr>
            <a:r>
              <a:rPr lang="en-GB" sz="2800" dirty="0"/>
              <a:t>Truck driver</a:t>
            </a:r>
          </a:p>
          <a:p>
            <a:pPr marL="742950" lvl="1" indent="-285750">
              <a:buFont typeface="Arial"/>
              <a:buChar char="•"/>
            </a:pPr>
            <a:r>
              <a:rPr lang="en-GB" sz="2800" dirty="0"/>
              <a:t>‘</a:t>
            </a:r>
            <a:r>
              <a:rPr lang="en-GB" sz="2800" dirty="0" err="1"/>
              <a:t>Handhaving</a:t>
            </a:r>
            <a:r>
              <a:rPr lang="en-GB" sz="2800" dirty="0"/>
              <a:t>’</a:t>
            </a:r>
          </a:p>
          <a:p>
            <a:pPr lvl="1"/>
            <a:endParaRPr lang="en-GB" sz="2800" dirty="0"/>
          </a:p>
          <a:p>
            <a:pPr marL="742950" lvl="1" indent="-285750">
              <a:buFont typeface="Arial"/>
              <a:buChar char="•"/>
            </a:pPr>
            <a:endParaRPr lang="en-GB" sz="2800" dirty="0"/>
          </a:p>
          <a:p>
            <a:endParaRPr lang="en-GB" sz="2800" dirty="0"/>
          </a:p>
        </p:txBody>
      </p:sp>
      <p:sp>
        <p:nvSpPr>
          <p:cNvPr id="7" name="Freccia destra 6"/>
          <p:cNvSpPr/>
          <p:nvPr/>
        </p:nvSpPr>
        <p:spPr>
          <a:xfrm>
            <a:off x="2231571" y="4999696"/>
            <a:ext cx="1486408" cy="4846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8856" y="1765286"/>
            <a:ext cx="6553200" cy="384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5267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5076</TotalTime>
  <Words>206</Words>
  <Application>Microsoft Office PowerPoint</Application>
  <PresentationFormat>On-screen Show (4:3)</PresentationFormat>
  <Paragraphs>67</Paragraphs>
  <Slides>15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Arial</vt:lpstr>
      <vt:lpstr>Calibri</vt:lpstr>
      <vt:lpstr>Tema di Office</vt:lpstr>
      <vt:lpstr>PowerPoint Presentation</vt:lpstr>
      <vt:lpstr>PowerPoint Presentation</vt:lpstr>
      <vt:lpstr>PowerPoint Presentation</vt:lpstr>
      <vt:lpstr>PowerPoint Presentation</vt:lpstr>
      <vt:lpstr>What were the results?</vt:lpstr>
      <vt:lpstr>PowerPoint Presentation</vt:lpstr>
      <vt:lpstr>PowerPoint Presentation</vt:lpstr>
      <vt:lpstr>PowerPoint Presentation</vt:lpstr>
      <vt:lpstr>PowerPoint Presentation</vt:lpstr>
      <vt:lpstr>Results</vt:lpstr>
      <vt:lpstr>Results</vt:lpstr>
      <vt:lpstr>PowerPoint Presentation</vt:lpstr>
      <vt:lpstr>PowerPoint Presentation</vt:lpstr>
      <vt:lpstr>PowerPoint Presentation</vt:lpstr>
      <vt:lpstr>PowerPoint Presentation</vt:lpstr>
    </vt:vector>
  </TitlesOfParts>
  <Company>SimoneFrancesconi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di PowerPoint</dc:title>
  <dc:creator>Simone Francesconi</dc:creator>
  <cp:lastModifiedBy>Lecluse,Herm H.</cp:lastModifiedBy>
  <cp:revision>55</cp:revision>
  <dcterms:created xsi:type="dcterms:W3CDTF">2017-03-31T08:53:46Z</dcterms:created>
  <dcterms:modified xsi:type="dcterms:W3CDTF">2017-05-21T20:53:45Z</dcterms:modified>
</cp:coreProperties>
</file>